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2" r:id="rId22"/>
    <p:sldId id="273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5" r:id="rId32"/>
    <p:sldId id="287" r:id="rId33"/>
    <p:sldId id="284" r:id="rId34"/>
    <p:sldId id="305" r:id="rId35"/>
    <p:sldId id="28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94473"/>
    <a:srgbClr val="8FC646"/>
    <a:srgbClr val="306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5253" autoAdjust="0"/>
  </p:normalViewPr>
  <p:slideViewPr>
    <p:cSldViewPr snapToGrid="0">
      <p:cViewPr varScale="1">
        <p:scale>
          <a:sx n="79" d="100"/>
          <a:sy n="79" d="100"/>
        </p:scale>
        <p:origin x="50" y="372"/>
      </p:cViewPr>
      <p:guideLst/>
    </p:cSldViewPr>
  </p:slideViewPr>
  <p:outlineViewPr>
    <p:cViewPr>
      <p:scale>
        <a:sx n="33" d="100"/>
        <a:sy n="33" d="100"/>
      </p:scale>
      <p:origin x="0" y="-1335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79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D1B77-643C-47A0-8D78-5012A6BC292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D8AC1-8418-497B-9A78-B96CF864F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39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10376-834B-4B4B-A44F-0200B62BE79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990AD-DE45-4680-AEF4-28AA766A9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3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990AD-DE45-4680-AEF4-28AA766A94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3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990AD-DE45-4680-AEF4-28AA766A94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79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990AD-DE45-4680-AEF4-28AA766A94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8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990AD-DE45-4680-AEF4-28AA766A94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1743-84C4-4F20-8BB5-AF3A5DE9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1743-84C4-4F20-8BB5-AF3A5DE9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1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dirty="0"/>
              <a:t>Local Hazard Mitigation Planning Process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1743-84C4-4F20-8BB5-AF3A5DE9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Hidden Valley Lake CSD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1743-84C4-4F20-8BB5-AF3A5DE9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1743-84C4-4F20-8BB5-AF3A5DE9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1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Hidden Valley Lake CSD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1743-84C4-4F20-8BB5-AF3A5DE9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Hidden Valley Lake CSD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1743-84C4-4F20-8BB5-AF3A5DE9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9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1743-84C4-4F20-8BB5-AF3A5DE9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2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1743-84C4-4F20-8BB5-AF3A5DE9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1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1743-84C4-4F20-8BB5-AF3A5DE9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4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8FC646"/>
            </a:gs>
            <a:gs pos="0">
              <a:srgbClr val="19447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Local Hazard Mitigation Planning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90" y="5928768"/>
            <a:ext cx="1595610" cy="85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FFFFFF"/>
          </a:solidFill>
          <a:latin typeface="Garamond" panose="02020404030301010803" pitchFamily="18" charset="0"/>
          <a:ea typeface="+mn-ea"/>
          <a:cs typeface="+mn-cs"/>
        </a:defRPr>
      </a:lvl1pPr>
      <a:lvl2pPr marL="457200" indent="-2222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Garamond" panose="02020404030301010803" pitchFamily="18" charset="0"/>
          <a:ea typeface="+mn-ea"/>
          <a:cs typeface="+mn-cs"/>
        </a:defRPr>
      </a:lvl2pPr>
      <a:lvl3pPr marL="692150" indent="-2349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8990" y="1925437"/>
            <a:ext cx="13014475" cy="1679425"/>
          </a:xfrm>
        </p:spPr>
        <p:txBody>
          <a:bodyPr>
            <a:normAutofit/>
          </a:bodyPr>
          <a:lstStyle/>
          <a:p>
            <a:r>
              <a:rPr lang="en-US" sz="4800" b="1" dirty="0"/>
              <a:t>Hidden Valley Lake </a:t>
            </a:r>
            <a:br>
              <a:rPr lang="en-US" sz="4800" b="1" dirty="0"/>
            </a:br>
            <a:r>
              <a:rPr lang="en-US" sz="4800" b="1" dirty="0"/>
              <a:t>Community Services District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3823305"/>
            <a:ext cx="9144000" cy="1567543"/>
          </a:xfrm>
        </p:spPr>
        <p:txBody>
          <a:bodyPr/>
          <a:lstStyle/>
          <a:p>
            <a:r>
              <a:rPr lang="en-US" sz="3600" b="1" dirty="0"/>
              <a:t>Local Hazard Mitigation Planning Project</a:t>
            </a:r>
          </a:p>
          <a:p>
            <a:r>
              <a:rPr lang="en-US" sz="3600" b="1" dirty="0"/>
              <a:t>Kickoff Meeting – September 10, 2019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2EDF7-9845-4DD8-8C4C-FFC0A1EE04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43" y="512838"/>
            <a:ext cx="1640114" cy="1494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45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Phase I: Organize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1) Get organized</a:t>
            </a:r>
          </a:p>
          <a:p>
            <a:r>
              <a:rPr lang="en-US" b="1" dirty="0"/>
              <a:t>2) Plan for public involvement</a:t>
            </a:r>
          </a:p>
          <a:p>
            <a:r>
              <a:rPr lang="en-US" b="1" dirty="0"/>
              <a:t>3) Coordinate with other department </a:t>
            </a:r>
          </a:p>
          <a:p>
            <a:r>
              <a:rPr lang="en-US" b="1" dirty="0"/>
              <a:t>    and agencies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Local Hazard Mitigation Planning Process</a:t>
            </a:r>
          </a:p>
        </p:txBody>
      </p:sp>
      <p:pic>
        <p:nvPicPr>
          <p:cNvPr id="6" name="Picture 4" descr="http://phoebe-project.org/1.0/pictures/me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11" y="2322286"/>
            <a:ext cx="3842374" cy="335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7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365125"/>
            <a:ext cx="10903857" cy="1325563"/>
          </a:xfrm>
        </p:spPr>
        <p:txBody>
          <a:bodyPr/>
          <a:lstStyle/>
          <a:p>
            <a:pPr algn="ctr"/>
            <a:r>
              <a:rPr lang="en-US" b="1" dirty="0"/>
              <a:t>1) Get Organized – To Prepare the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3000" b="1" dirty="0"/>
              <a:t>Obtain communities’ commitment to mitigation</a:t>
            </a:r>
          </a:p>
          <a:p>
            <a:pPr lvl="1">
              <a:lnSpc>
                <a:spcPct val="100000"/>
              </a:lnSpc>
            </a:pPr>
            <a:r>
              <a:rPr lang="en-US" sz="3000" b="1" dirty="0"/>
              <a:t>Determine and assign staff</a:t>
            </a:r>
          </a:p>
          <a:p>
            <a:pPr lvl="1">
              <a:lnSpc>
                <a:spcPct val="100000"/>
              </a:lnSpc>
            </a:pPr>
            <a:r>
              <a:rPr lang="en-US" sz="3000" b="1" dirty="0"/>
              <a:t>Establish your mitigation planning team</a:t>
            </a:r>
          </a:p>
          <a:p>
            <a:pPr lvl="2"/>
            <a:r>
              <a:rPr lang="en-US" sz="2400" b="1" dirty="0"/>
              <a:t>District Departments/Staff</a:t>
            </a:r>
          </a:p>
          <a:p>
            <a:pPr lvl="2"/>
            <a:r>
              <a:rPr lang="en-US" sz="2400" b="1" dirty="0"/>
              <a:t>Other stakeholders: local, state, and federal agencies, public, neighboring jurisdictions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2" y="1915319"/>
            <a:ext cx="5662168" cy="4351338"/>
          </a:xfrm>
        </p:spPr>
        <p:txBody>
          <a:bodyPr>
            <a:normAutofit/>
          </a:bodyPr>
          <a:lstStyle/>
          <a:p>
            <a:pPr lvl="1"/>
            <a:r>
              <a:rPr lang="en-US" sz="3000" b="1" dirty="0"/>
              <a:t>District Staff</a:t>
            </a:r>
          </a:p>
          <a:p>
            <a:pPr lvl="2"/>
            <a:r>
              <a:rPr lang="en-US" sz="2400" b="1" dirty="0"/>
              <a:t>General Manager</a:t>
            </a:r>
          </a:p>
          <a:p>
            <a:pPr lvl="2"/>
            <a:r>
              <a:rPr lang="en-US" sz="2400" b="1" dirty="0"/>
              <a:t>Administration</a:t>
            </a:r>
          </a:p>
          <a:p>
            <a:pPr lvl="2"/>
            <a:r>
              <a:rPr lang="en-US" sz="2400" b="1" dirty="0"/>
              <a:t>Water Resources Specialist</a:t>
            </a:r>
          </a:p>
          <a:p>
            <a:pPr lvl="2"/>
            <a:r>
              <a:rPr lang="en-US" sz="2400" b="1" dirty="0"/>
              <a:t>Utility Supervisor</a:t>
            </a:r>
          </a:p>
          <a:p>
            <a:pPr lvl="2"/>
            <a:r>
              <a:rPr lang="en-US" sz="2400" b="1" dirty="0"/>
              <a:t>Utility Operators</a:t>
            </a:r>
          </a:p>
          <a:p>
            <a:pPr lvl="2"/>
            <a:r>
              <a:rPr lang="en-US" sz="2400" b="1" dirty="0"/>
              <a:t>Utility Workers/Technicians</a:t>
            </a:r>
          </a:p>
          <a:p>
            <a:pPr lvl="2"/>
            <a:r>
              <a:rPr lang="en-US" sz="2400" b="1" dirty="0"/>
              <a:t>Water Resources Fellowship Interns</a:t>
            </a:r>
          </a:p>
          <a:p>
            <a:pPr lvl="2"/>
            <a:r>
              <a:rPr lang="en-US" sz="2400" b="1" dirty="0"/>
              <a:t>Board of Directors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Local Hazard Mitigation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212105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7" y="365125"/>
            <a:ext cx="10889343" cy="1325563"/>
          </a:xfrm>
        </p:spPr>
        <p:txBody>
          <a:bodyPr/>
          <a:lstStyle/>
          <a:p>
            <a:pPr algn="ctr"/>
            <a:r>
              <a:rPr lang="en-US" b="1" dirty="0"/>
              <a:t>2) Plan for Public Involvement –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110000"/>
              </a:lnSpc>
            </a:pPr>
            <a:r>
              <a:rPr lang="en-US" sz="3000" b="1" dirty="0"/>
              <a:t>Include on planning team</a:t>
            </a:r>
          </a:p>
          <a:p>
            <a:pPr lvl="1">
              <a:lnSpc>
                <a:spcPct val="110000"/>
              </a:lnSpc>
            </a:pPr>
            <a:r>
              <a:rPr lang="en-US" sz="3000" b="1" dirty="0"/>
              <a:t>Post data on websites</a:t>
            </a:r>
          </a:p>
          <a:p>
            <a:pPr lvl="1">
              <a:lnSpc>
                <a:spcPct val="110000"/>
              </a:lnSpc>
            </a:pPr>
            <a:r>
              <a:rPr lang="en-US" sz="3000" b="1" dirty="0"/>
              <a:t>Develop press releases</a:t>
            </a:r>
          </a:p>
          <a:p>
            <a:pPr lvl="1">
              <a:lnSpc>
                <a:spcPct val="110000"/>
              </a:lnSpc>
            </a:pPr>
            <a:r>
              <a:rPr lang="en-US" sz="3000" b="1" dirty="0"/>
              <a:t>Host public input meetings</a:t>
            </a:r>
          </a:p>
          <a:p>
            <a:pPr lvl="1">
              <a:lnSpc>
                <a:spcPct val="110000"/>
              </a:lnSpc>
            </a:pPr>
            <a:r>
              <a:rPr lang="en-US" sz="3000" b="1" dirty="0"/>
              <a:t>Hold “neighborhood” meetings</a:t>
            </a:r>
          </a:p>
          <a:p>
            <a:pPr lvl="2">
              <a:lnSpc>
                <a:spcPct val="100000"/>
              </a:lnSpc>
            </a:pPr>
            <a:r>
              <a:rPr lang="en-US" sz="2600" b="1" dirty="0"/>
              <a:t>On their “turf”</a:t>
            </a:r>
          </a:p>
          <a:p>
            <a:pPr lvl="2">
              <a:lnSpc>
                <a:spcPct val="100000"/>
              </a:lnSpc>
            </a:pPr>
            <a:r>
              <a:rPr lang="en-US" sz="2600" b="1" dirty="0"/>
              <a:t>Facilitates public involvement</a:t>
            </a:r>
          </a:p>
          <a:p>
            <a:pPr lvl="2">
              <a:lnSpc>
                <a:spcPct val="100000"/>
              </a:lnSpc>
            </a:pPr>
            <a:r>
              <a:rPr lang="en-US" sz="2600" b="1" dirty="0"/>
              <a:t>Review ideas, get feedback</a:t>
            </a:r>
          </a:p>
          <a:p>
            <a:pPr lvl="1">
              <a:lnSpc>
                <a:spcPct val="110000"/>
              </a:lnSpc>
            </a:pPr>
            <a:r>
              <a:rPr lang="en-US" sz="3000" b="1" dirty="0"/>
              <a:t>Use  surveys/questionnaires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pic>
        <p:nvPicPr>
          <p:cNvPr id="7" name="Picture 8" descr="http://static.guim.co.uk/sys-images/Guardian/About/General/2012/1/12/1326397905067/Public-meeting-in-Balcomb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273" y="1677988"/>
            <a:ext cx="3492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www.wakegov.com/em/hmp/PublishingImages/button_surv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23" y="3754819"/>
            <a:ext cx="3810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s://www.fema.gov/sites/default/files/images/mitigation_activities_p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98" y="4412044"/>
            <a:ext cx="28892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www.forsyth.cc/images/news/sm_public_meetin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06" y="1505935"/>
            <a:ext cx="1262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9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1"/>
          <a:stretch>
            <a:fillRect/>
          </a:stretch>
        </p:blipFill>
        <p:spPr bwMode="auto">
          <a:xfrm>
            <a:off x="8924700" y="1306591"/>
            <a:ext cx="2653398" cy="3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1" y="1"/>
            <a:ext cx="11596915" cy="16906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3) Coordinate with Other Departments &amp;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sz="9600" b="1" dirty="0"/>
              <a:t>Cal OES State Hazard Mitigation Officer</a:t>
            </a:r>
          </a:p>
          <a:p>
            <a:pPr lvl="1">
              <a:lnSpc>
                <a:spcPct val="120000"/>
              </a:lnSpc>
            </a:pPr>
            <a:r>
              <a:rPr lang="en-US" sz="9600" b="1" dirty="0"/>
              <a:t>FEMA Region IX</a:t>
            </a:r>
          </a:p>
          <a:p>
            <a:pPr lvl="1">
              <a:lnSpc>
                <a:spcPct val="120000"/>
              </a:lnSpc>
            </a:pPr>
            <a:r>
              <a:rPr lang="en-US" sz="9600" b="1" dirty="0"/>
              <a:t>State Flood Insurance Coordinator</a:t>
            </a:r>
          </a:p>
          <a:p>
            <a:pPr lvl="1">
              <a:lnSpc>
                <a:spcPct val="120000"/>
              </a:lnSpc>
            </a:pPr>
            <a:r>
              <a:rPr lang="en-US" sz="9600" b="1" dirty="0"/>
              <a:t>US Army Corps of Engineers</a:t>
            </a:r>
          </a:p>
          <a:p>
            <a:pPr lvl="1">
              <a:lnSpc>
                <a:spcPct val="120000"/>
              </a:lnSpc>
            </a:pPr>
            <a:r>
              <a:rPr lang="en-US" sz="9600" b="1" dirty="0"/>
              <a:t>US Geological Survey</a:t>
            </a:r>
          </a:p>
          <a:p>
            <a:pPr lvl="1">
              <a:lnSpc>
                <a:spcPct val="120000"/>
              </a:lnSpc>
            </a:pPr>
            <a:r>
              <a:rPr lang="en-US" sz="9600" b="1" dirty="0"/>
              <a:t>Caltrans</a:t>
            </a:r>
          </a:p>
          <a:p>
            <a:pPr lvl="1">
              <a:lnSpc>
                <a:spcPct val="120000"/>
              </a:lnSpc>
            </a:pPr>
            <a:r>
              <a:rPr lang="en-US" sz="9600" b="1" dirty="0"/>
              <a:t>Cal Fire</a:t>
            </a:r>
          </a:p>
          <a:p>
            <a:pPr lvl="1">
              <a:lnSpc>
                <a:spcPct val="120000"/>
              </a:lnSpc>
            </a:pPr>
            <a:r>
              <a:rPr lang="en-US" sz="9600" b="1" dirty="0"/>
              <a:t>DWR</a:t>
            </a:r>
          </a:p>
          <a:p>
            <a:pPr lvl="1">
              <a:lnSpc>
                <a:spcPct val="120000"/>
              </a:lnSpc>
            </a:pPr>
            <a:r>
              <a:rPr lang="en-US" sz="9600" b="1" dirty="0"/>
              <a:t>National Weather Service</a:t>
            </a:r>
          </a:p>
          <a:p>
            <a:pPr lvl="1">
              <a:lnSpc>
                <a:spcPct val="120000"/>
              </a:lnSpc>
            </a:pPr>
            <a:r>
              <a:rPr lang="en-US" sz="9600" b="1" dirty="0"/>
              <a:t>Red Cross</a:t>
            </a:r>
          </a:p>
          <a:p>
            <a:pPr lvl="1">
              <a:lnSpc>
                <a:spcPct val="120000"/>
              </a:lnSpc>
            </a:pPr>
            <a:r>
              <a:rPr lang="en-US" sz="9600" b="1" dirty="0"/>
              <a:t>Neighboring Jurisdictions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t="16667" r="4283" b="8430"/>
          <a:stretch>
            <a:fillRect/>
          </a:stretch>
        </p:blipFill>
        <p:spPr bwMode="auto">
          <a:xfrm>
            <a:off x="5330353" y="3386591"/>
            <a:ext cx="39592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04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Phase II: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Three Components</a:t>
            </a:r>
          </a:p>
          <a:p>
            <a:r>
              <a:rPr lang="en-US" sz="2400" b="1" dirty="0"/>
              <a:t>4) Hazard Identification (what can happen here?)</a:t>
            </a:r>
          </a:p>
          <a:p>
            <a:r>
              <a:rPr lang="en-US" sz="2400" b="1" dirty="0"/>
              <a:t>5) Vulnerability Assessment (what will be affected?)</a:t>
            </a:r>
          </a:p>
          <a:p>
            <a:r>
              <a:rPr lang="en-US" sz="2400" b="1" dirty="0"/>
              <a:t>    Capability Assessment (how prepared are we?)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pic>
        <p:nvPicPr>
          <p:cNvPr id="6" name="Picture 7" descr="http://secure.surveymonkey.com/_resources/285/18120285/d70adc0e-9a4a-4128-9546-994baea70d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58" y="3786447"/>
            <a:ext cx="4113328" cy="239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9657"/>
            <a:ext cx="11582400" cy="103051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4) Hazard Identification &amp; Profiles – What Can Happen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1538514"/>
            <a:ext cx="11219543" cy="4638448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2800" b="1" dirty="0"/>
              <a:t>Hazard / Problem description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Hazard extent (maps)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Past occurrences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Seasonal patterns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Speed of onset / duration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Magnitude / secondary effects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Significance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Frequency / likelihood of future occurrences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pic>
        <p:nvPicPr>
          <p:cNvPr id="8" name="Picture 7" descr="Free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853" y="3220033"/>
            <a:ext cx="1752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media.komonews.com/images/130912_colorado_flooding_2_6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430" y="2080618"/>
            <a:ext cx="4142232" cy="299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www.news10.net/images/300/169/2/assetpool/images/110726030712_CALAVERASFIRE3-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 bwMode="auto">
          <a:xfrm>
            <a:off x="8499094" y="941204"/>
            <a:ext cx="28765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65125"/>
            <a:ext cx="1169851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5) Vulnerability Assessment – What will be affected?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87400" y="2005012"/>
            <a:ext cx="5181600" cy="4351338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2800" b="1" dirty="0"/>
              <a:t>Inventory residential and commercial structures</a:t>
            </a:r>
          </a:p>
          <a:p>
            <a:pPr lvl="1">
              <a:lnSpc>
                <a:spcPct val="110000"/>
              </a:lnSpc>
            </a:pPr>
            <a:r>
              <a:rPr lang="en-US" sz="2800" b="1" dirty="0"/>
              <a:t>Inventory critical facilities</a:t>
            </a:r>
          </a:p>
          <a:p>
            <a:pPr lvl="1">
              <a:lnSpc>
                <a:spcPct val="110000"/>
              </a:lnSpc>
            </a:pPr>
            <a:r>
              <a:rPr lang="en-US" sz="2800" b="1" dirty="0"/>
              <a:t>Determine value of structures</a:t>
            </a:r>
          </a:p>
          <a:p>
            <a:pPr lvl="1">
              <a:lnSpc>
                <a:spcPct val="110000"/>
              </a:lnSpc>
            </a:pPr>
            <a:r>
              <a:rPr lang="en-US" sz="2800" b="1" dirty="0"/>
              <a:t>Determine the number of people in the area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7600" y="1859573"/>
            <a:ext cx="5181600" cy="4351338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altLang="en-US" sz="2800" b="1" dirty="0"/>
              <a:t>Identify vulnerable infrastructure</a:t>
            </a:r>
          </a:p>
          <a:p>
            <a:pPr lvl="1">
              <a:lnSpc>
                <a:spcPct val="110000"/>
              </a:lnSpc>
            </a:pPr>
            <a:r>
              <a:rPr lang="en-US" altLang="en-US" sz="2800" b="1" dirty="0"/>
              <a:t>Identify development trends / constraints</a:t>
            </a:r>
          </a:p>
          <a:p>
            <a:pPr lvl="1">
              <a:lnSpc>
                <a:spcPct val="110000"/>
              </a:lnSpc>
            </a:pPr>
            <a:r>
              <a:rPr lang="en-US" altLang="en-US" sz="2800" b="1" dirty="0"/>
              <a:t>Identify historic, cultural, and natural resource areas</a:t>
            </a:r>
          </a:p>
          <a:p>
            <a:pPr lvl="1">
              <a:lnSpc>
                <a:spcPct val="110000"/>
              </a:lnSpc>
            </a:pPr>
            <a:r>
              <a:rPr lang="en-US" altLang="en-US" sz="2800" b="1" dirty="0"/>
              <a:t>Estimate losses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Local Hazard Mitigation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3565547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365125"/>
            <a:ext cx="10802257" cy="1325563"/>
          </a:xfrm>
        </p:spPr>
        <p:txBody>
          <a:bodyPr/>
          <a:lstStyle/>
          <a:p>
            <a:pPr algn="ctr"/>
            <a:r>
              <a:rPr lang="en-US" b="1" dirty="0"/>
              <a:t>Capability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</a:pPr>
            <a:r>
              <a:rPr lang="en-US" sz="2800" b="1" dirty="0"/>
              <a:t>Conduct an inventory of communities existing and proposed policies, programs, and ordinances that may affect its vulnerability to hazards.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Evaluate the effectiveness of each for mitigation purposes.  Note any gaps, shortfalls or conflicts associated with their design, enforcement of implementation.  Identify any special opportunities.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Determine the communities’ technical and fiscal abilities to implement mitigation initiatives.  Include ability to attract and leverage funding.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32951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Phase III: Develop a Mitigation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6) Set planning goals</a:t>
            </a:r>
          </a:p>
          <a:p>
            <a:r>
              <a:rPr lang="en-US" b="1" dirty="0"/>
              <a:t>7) Review mitigation alternatives</a:t>
            </a:r>
          </a:p>
          <a:p>
            <a:r>
              <a:rPr lang="en-US" b="1" dirty="0"/>
              <a:t>8) Draft an action plan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Local Hazard Mitigation Planning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A54F6-0421-4727-A8EA-B77984697E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15" y="1747499"/>
            <a:ext cx="3806484" cy="380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4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365125"/>
            <a:ext cx="1110342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6) Set Planning Goals – Using the risk assessment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2800" b="1" dirty="0"/>
              <a:t>Areas of extreme vulnerability</a:t>
            </a:r>
          </a:p>
          <a:p>
            <a:pPr lvl="2">
              <a:lnSpc>
                <a:spcPct val="100000"/>
              </a:lnSpc>
            </a:pPr>
            <a:r>
              <a:rPr lang="en-US" sz="2400" b="1" dirty="0"/>
              <a:t>At-risk existing facilities</a:t>
            </a:r>
          </a:p>
          <a:p>
            <a:pPr lvl="2">
              <a:lnSpc>
                <a:spcPct val="100000"/>
              </a:lnSpc>
            </a:pPr>
            <a:r>
              <a:rPr lang="en-US" sz="2400" b="1" dirty="0"/>
              <a:t>At-risk critical facilities</a:t>
            </a:r>
          </a:p>
          <a:p>
            <a:pPr lvl="2">
              <a:lnSpc>
                <a:spcPct val="100000"/>
              </a:lnSpc>
            </a:pPr>
            <a:r>
              <a:rPr lang="en-US" sz="2400" b="1" dirty="0"/>
              <a:t>At-risk cultural and natural resources</a:t>
            </a:r>
          </a:p>
          <a:p>
            <a:pPr lvl="2">
              <a:lnSpc>
                <a:spcPct val="100000"/>
              </a:lnSpc>
            </a:pPr>
            <a:r>
              <a:rPr lang="en-US" sz="2400" b="1" dirty="0"/>
              <a:t>At-risk areas slated for future development</a:t>
            </a:r>
          </a:p>
          <a:p>
            <a:pPr lvl="2">
              <a:lnSpc>
                <a:spcPct val="100000"/>
              </a:lnSpc>
            </a:pP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2800" b="1" dirty="0"/>
              <a:t>Goals from other existing plans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Other opportunities</a:t>
            </a:r>
          </a:p>
          <a:p>
            <a:pPr lvl="2">
              <a:lnSpc>
                <a:spcPct val="100000"/>
              </a:lnSpc>
            </a:pPr>
            <a:r>
              <a:rPr lang="en-US" sz="2400" b="1" dirty="0"/>
              <a:t>Repetitive losses</a:t>
            </a:r>
          </a:p>
          <a:p>
            <a:pPr lvl="2">
              <a:lnSpc>
                <a:spcPct val="100000"/>
              </a:lnSpc>
            </a:pPr>
            <a:r>
              <a:rPr lang="en-US" sz="2400" b="1" dirty="0"/>
              <a:t>Public education</a:t>
            </a:r>
          </a:p>
          <a:p>
            <a:pPr lvl="2">
              <a:lnSpc>
                <a:spcPct val="100000"/>
              </a:lnSpc>
            </a:pPr>
            <a:r>
              <a:rPr lang="en-US" sz="2400" b="1" dirty="0"/>
              <a:t>Increased insurance coverage</a:t>
            </a:r>
          </a:p>
          <a:p>
            <a:pPr lvl="1">
              <a:lnSpc>
                <a:spcPct val="100000"/>
              </a:lnSpc>
            </a:pP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Local Hazard Mitigation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416164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Four Phases of Emergency Management</a:t>
            </a:r>
          </a:p>
        </p:txBody>
      </p:sp>
      <p:pic>
        <p:nvPicPr>
          <p:cNvPr id="4" name="Picture 4" descr="http://www.ci.avondale.az.us/images/pages/N2872/4%20Phases%20of%20Emregency%20Management%20Cycl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079" y="1825625"/>
            <a:ext cx="439184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1" y="365125"/>
            <a:ext cx="10671629" cy="1325563"/>
          </a:xfrm>
        </p:spPr>
        <p:txBody>
          <a:bodyPr/>
          <a:lstStyle/>
          <a:p>
            <a:pPr algn="ctr"/>
            <a:r>
              <a:rPr lang="en-US" b="1" dirty="0"/>
              <a:t>7) Review Mitigation Action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2800" b="1" dirty="0"/>
              <a:t>Prevention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Property protection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Natural resource protection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Emergency services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Structural projects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Public information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Multi-hazard measures and considerations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No action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pic>
        <p:nvPicPr>
          <p:cNvPr id="6" name="Picture 9" descr="http://mitigationguide.org/wp-content/uploads/2013/05/mitst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136" y="1690688"/>
            <a:ext cx="2700528" cy="409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64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0" y="410368"/>
            <a:ext cx="10392230" cy="1325563"/>
          </a:xfrm>
        </p:spPr>
        <p:txBody>
          <a:bodyPr/>
          <a:lstStyle/>
          <a:p>
            <a:pPr algn="ctr"/>
            <a:r>
              <a:rPr lang="en-US" b="1" dirty="0"/>
              <a:t>Hazard Mitigation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Three Ways to Promote Change</a:t>
            </a:r>
          </a:p>
          <a:p>
            <a:pPr lvl="1"/>
            <a:r>
              <a:rPr lang="en-US" b="1" dirty="0"/>
              <a:t>Reduce the hazard – take an action to affect the hazard itself</a:t>
            </a:r>
          </a:p>
          <a:p>
            <a:pPr lvl="1"/>
            <a:r>
              <a:rPr lang="en-US" b="1" dirty="0"/>
              <a:t>Reduce the impact (physical or economic) – take an action to mitigate structural loss or financial loss</a:t>
            </a:r>
          </a:p>
          <a:p>
            <a:pPr lvl="1"/>
            <a:r>
              <a:rPr lang="en-US" b="1" dirty="0"/>
              <a:t>Change behavior/people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pic>
        <p:nvPicPr>
          <p:cNvPr id="6" name="Picture 9" descr="http://www.fws.gov/pacific/refuges/fire/images/Photos/News&amp;Stories/Hakalau%20Fuelbreak%202_m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28" y="4162766"/>
            <a:ext cx="2386013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assets.njspotlight.com/assets/14/0410/22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34" y="4162766"/>
            <a:ext cx="27305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Image result for flood insuran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0571" r="7961" b="11916"/>
          <a:stretch>
            <a:fillRect/>
          </a:stretch>
        </p:blipFill>
        <p:spPr bwMode="auto">
          <a:xfrm>
            <a:off x="7735809" y="4162766"/>
            <a:ext cx="2846315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8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/>
          <a:lstStyle/>
          <a:p>
            <a:pPr algn="ctr"/>
            <a:r>
              <a:rPr lang="en-US" b="1" dirty="0"/>
              <a:t>Hazard Mitigation: Flood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90688"/>
            <a:ext cx="10981872" cy="4351338"/>
          </a:xfrm>
        </p:spPr>
        <p:txBody>
          <a:bodyPr>
            <a:normAutofit/>
          </a:bodyPr>
          <a:lstStyle/>
          <a:p>
            <a:r>
              <a:rPr lang="en-US" b="1" dirty="0"/>
              <a:t>Reduce the hazard </a:t>
            </a:r>
          </a:p>
          <a:p>
            <a:pPr lvl="1"/>
            <a:r>
              <a:rPr lang="en-US" b="1" dirty="0"/>
              <a:t>Divert or detain floodwaters (dams, levees, detention ponds, diversion structures</a:t>
            </a:r>
          </a:p>
          <a:p>
            <a:r>
              <a:rPr lang="en-US" b="1" dirty="0"/>
              <a:t>Reduce the impact (physical or economic)</a:t>
            </a:r>
          </a:p>
          <a:p>
            <a:pPr lvl="1"/>
            <a:r>
              <a:rPr lang="en-US" b="1" dirty="0" err="1"/>
              <a:t>Floodproof</a:t>
            </a:r>
            <a:r>
              <a:rPr lang="en-US" b="1" dirty="0"/>
              <a:t> / Elevate structures; Elevate utilities</a:t>
            </a:r>
          </a:p>
          <a:p>
            <a:r>
              <a:rPr lang="en-US" b="1" dirty="0"/>
              <a:t>Change behavior/people</a:t>
            </a:r>
          </a:p>
          <a:p>
            <a:pPr lvl="1"/>
            <a:r>
              <a:rPr lang="en-US" b="1" dirty="0"/>
              <a:t>Designate high risk properties as open space</a:t>
            </a:r>
          </a:p>
          <a:p>
            <a:pPr lvl="1"/>
            <a:r>
              <a:rPr lang="en-US" b="1" dirty="0"/>
              <a:t>Develop, adopt, and enforce floodplain regulations</a:t>
            </a:r>
          </a:p>
          <a:p>
            <a:pPr lvl="1"/>
            <a:r>
              <a:rPr lang="en-US" b="1" dirty="0"/>
              <a:t>Train people to respond to flood watches and warnings</a:t>
            </a:r>
          </a:p>
          <a:p>
            <a:pPr lvl="1"/>
            <a:r>
              <a:rPr lang="en-US" b="1" dirty="0"/>
              <a:t>Flood Insurance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2067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Hazard Mitigation: Wildfire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387929"/>
            <a:ext cx="10718800" cy="478903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Reduce the hazard 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Create</a:t>
            </a:r>
            <a:r>
              <a:rPr lang="en-US" sz="2600" b="1" dirty="0"/>
              <a:t> fuel breaks</a:t>
            </a:r>
          </a:p>
          <a:p>
            <a:pPr lvl="1">
              <a:lnSpc>
                <a:spcPct val="110000"/>
              </a:lnSpc>
            </a:pPr>
            <a:r>
              <a:rPr lang="en-US" sz="2600" b="1" dirty="0"/>
              <a:t> Vegetation management </a:t>
            </a:r>
          </a:p>
          <a:p>
            <a:r>
              <a:rPr lang="en-US" b="1" dirty="0"/>
              <a:t>Reduce the impact (physical or economic)</a:t>
            </a:r>
          </a:p>
          <a:p>
            <a:pPr lvl="1">
              <a:lnSpc>
                <a:spcPct val="100000"/>
              </a:lnSpc>
            </a:pPr>
            <a:r>
              <a:rPr lang="en-US" sz="2600" b="1" dirty="0"/>
              <a:t>Build using fire resistant materials</a:t>
            </a:r>
          </a:p>
          <a:p>
            <a:pPr lvl="1">
              <a:lnSpc>
                <a:spcPct val="100000"/>
              </a:lnSpc>
            </a:pPr>
            <a:r>
              <a:rPr lang="en-US" sz="2600" b="1" dirty="0"/>
              <a:t>Create defensible space</a:t>
            </a:r>
          </a:p>
          <a:p>
            <a:r>
              <a:rPr lang="en-US" b="1" dirty="0"/>
              <a:t>Change behavior/people</a:t>
            </a:r>
          </a:p>
          <a:p>
            <a:pPr lvl="1"/>
            <a:r>
              <a:rPr lang="en-US" sz="2600" b="1" dirty="0"/>
              <a:t>Use zoning restrictions to prevent building in highest risk or limited access areas</a:t>
            </a:r>
          </a:p>
          <a:p>
            <a:pPr lvl="1"/>
            <a:r>
              <a:rPr lang="en-US" sz="2600" b="1" dirty="0"/>
              <a:t>Conduct evacuation planning activities</a:t>
            </a:r>
          </a:p>
          <a:p>
            <a:pPr lvl="1"/>
            <a:r>
              <a:rPr lang="en-US" sz="2600" b="1" dirty="0"/>
              <a:t>Homeowner’s insurance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8" y="32067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Hazard Mitigation: Earthquake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244"/>
            <a:ext cx="10515600" cy="47237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Reduce the hazard -?????</a:t>
            </a:r>
          </a:p>
          <a:p>
            <a:r>
              <a:rPr lang="en-US" b="1" dirty="0"/>
              <a:t>Reduce the impact (physical or economic)</a:t>
            </a:r>
          </a:p>
          <a:p>
            <a:pPr lvl="1"/>
            <a:r>
              <a:rPr lang="en-US" b="1" dirty="0"/>
              <a:t>Conduct seismic retrofitting for critical facilities and infrastructure</a:t>
            </a:r>
          </a:p>
          <a:p>
            <a:pPr lvl="1"/>
            <a:r>
              <a:rPr lang="en-US" b="1" dirty="0"/>
              <a:t>Strengthen and retrofit non-reinforced masonry buildings</a:t>
            </a:r>
          </a:p>
          <a:p>
            <a:pPr lvl="1"/>
            <a:r>
              <a:rPr lang="en-US" b="1" dirty="0"/>
              <a:t>Retrofit building veneers to prevent failure</a:t>
            </a:r>
          </a:p>
          <a:p>
            <a:pPr lvl="1"/>
            <a:r>
              <a:rPr lang="en-US" b="1" dirty="0"/>
              <a:t>Build a safe room to provide protection</a:t>
            </a:r>
          </a:p>
          <a:p>
            <a:pPr lvl="1"/>
            <a:r>
              <a:rPr lang="en-US" b="1" dirty="0"/>
              <a:t>Install window film to prevent injuries from shattered glass</a:t>
            </a:r>
          </a:p>
          <a:p>
            <a:pPr lvl="1"/>
            <a:r>
              <a:rPr lang="en-US" b="1" dirty="0"/>
              <a:t>Anchor rooftop-mounted equipment</a:t>
            </a:r>
          </a:p>
          <a:p>
            <a:endParaRPr lang="en-US" sz="900" b="1" dirty="0"/>
          </a:p>
          <a:p>
            <a:r>
              <a:rPr lang="en-US" b="1" dirty="0"/>
              <a:t>Change behavior/people</a:t>
            </a:r>
          </a:p>
          <a:p>
            <a:pPr lvl="1"/>
            <a:r>
              <a:rPr lang="en-US" b="1" dirty="0"/>
              <a:t>Increase public awareness about earthquake risk and safety measures</a:t>
            </a:r>
          </a:p>
          <a:p>
            <a:pPr lvl="1"/>
            <a:r>
              <a:rPr lang="en-US" b="1" dirty="0"/>
              <a:t>Train builders, architects, engineers to enhance code use and enforcement</a:t>
            </a:r>
          </a:p>
          <a:p>
            <a:pPr lvl="1"/>
            <a:r>
              <a:rPr lang="en-US" b="1" dirty="0"/>
              <a:t>Insurance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7" y="20913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Hazard Mitigation Strategies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Local Hazard Mitigation Planning Process</a:t>
            </a:r>
          </a:p>
        </p:txBody>
      </p:sp>
      <p:pic>
        <p:nvPicPr>
          <p:cNvPr id="6" name="Picture 2" descr="http://www.hillsborough.net/ImageRepository/Document?documentID=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53" y="1309356"/>
            <a:ext cx="5184094" cy="228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age result for housing flood elevatio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77" y="1309356"/>
            <a:ext cx="3466193" cy="230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G_00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" y="3807940"/>
            <a:ext cx="2329801" cy="20897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IMG_01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4437379"/>
            <a:ext cx="2404041" cy="19757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Wildland Fire Cd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96" y="3757436"/>
            <a:ext cx="2724376" cy="204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18th Street - 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229" y="4437380"/>
            <a:ext cx="2342697" cy="202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s://encrypted-tbn1.gstatic.com/images?q=tbn:ANd9GcTnnZQBB5YkLFX8r2jWf6ituSMKDR8FGdb5yTJQ09d8IDGUKhbQNMY9g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84" y="3737319"/>
            <a:ext cx="2759075" cy="206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309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Review of Mitigation Alternatives – </a:t>
            </a:r>
            <a:br>
              <a:rPr lang="en-US" b="1" dirty="0"/>
            </a:br>
            <a:r>
              <a:rPr lang="en-US" b="1" dirty="0"/>
              <a:t>Criteria for selecting mitigation measures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2002971"/>
            <a:ext cx="5181600" cy="4173992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sz="2800" b="1" dirty="0"/>
              <a:t>Will it work?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Is it cost-beneficial?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Is it affordable?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Is it legal?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Is it fair?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Do people want it?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2002971"/>
            <a:ext cx="5181600" cy="4173992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sz="2800" b="1" dirty="0"/>
              <a:t>Is funding available?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Are there administrative burdens?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Is it politically acceptable to community leaders?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Is it environmentally sound?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Local Hazard Mitigation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2439869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65125"/>
            <a:ext cx="10845800" cy="1325563"/>
          </a:xfrm>
        </p:spPr>
        <p:txBody>
          <a:bodyPr/>
          <a:lstStyle/>
          <a:p>
            <a:pPr algn="ctr"/>
            <a:r>
              <a:rPr lang="en-US" b="1" dirty="0"/>
              <a:t>Phase IV: Adopt and Implement the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37348"/>
            <a:ext cx="5181600" cy="4351338"/>
          </a:xfrm>
        </p:spPr>
        <p:txBody>
          <a:bodyPr/>
          <a:lstStyle/>
          <a:p>
            <a:r>
              <a:rPr lang="en-US" b="1" dirty="0"/>
              <a:t>9) Adopt the Plan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Official Adoption by Council or Board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Public input before adoption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10) Implement the Plan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Assign an overall project manager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Integrate actions into staff work plans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Monitor changes in vulnerability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Report on progress, publicize successes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Revise the plan as necessary (every 5 years for DMA</a:t>
            </a:r>
            <a:r>
              <a:rPr lang="en-US" sz="2200" dirty="0"/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Local Hazard Mitigation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3789636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ree, outdoor, water, sky&#10;&#10;Description automatically generated">
            <a:extLst>
              <a:ext uri="{FF2B5EF4-FFF2-40B4-BE49-F238E27FC236}">
                <a16:creationId xmlns:a16="http://schemas.microsoft.com/office/drawing/2014/main" id="{086E77E8-23F5-4043-B706-B9207B000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latin typeface="+mj-lt"/>
              </a:rPr>
              <a:t>Hidden Valley Lake CSD LHMP 2019</a:t>
            </a:r>
            <a:endParaRPr lang="en-US" sz="6000" b="1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dirty="0">
                <a:latin typeface="Calibri" panose="020F0502020204030204"/>
              </a:rPr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latin typeface="Calibri" panose="020F0502020204030204"/>
                <a:ea typeface="+mn-ea"/>
                <a:cs typeface="+mn-cs"/>
              </a:rPr>
              <a:t>Local Hazard Mitigation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3179803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8" y="32067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The Role of the Hazard Mitigation Planning Committee/Steering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4906"/>
            <a:ext cx="10515600" cy="4484006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Why you are here!</a:t>
            </a:r>
          </a:p>
          <a:p>
            <a:pPr lvl="1">
              <a:lnSpc>
                <a:spcPct val="100000"/>
              </a:lnSpc>
            </a:pPr>
            <a:r>
              <a:rPr lang="en-US" altLang="en-US" sz="2800" b="1" dirty="0"/>
              <a:t>Attend meetings and participate in the planning process</a:t>
            </a:r>
          </a:p>
          <a:p>
            <a:pPr lvl="1">
              <a:lnSpc>
                <a:spcPct val="100000"/>
              </a:lnSpc>
            </a:pPr>
            <a:r>
              <a:rPr lang="en-US" altLang="en-US" sz="2800" b="1" dirty="0"/>
              <a:t>Provide requested data</a:t>
            </a:r>
          </a:p>
          <a:p>
            <a:pPr lvl="1">
              <a:lnSpc>
                <a:spcPct val="100000"/>
              </a:lnSpc>
            </a:pPr>
            <a:r>
              <a:rPr lang="en-US" altLang="en-US" sz="2800" b="1" dirty="0"/>
              <a:t>Review drafts and provide comments</a:t>
            </a:r>
          </a:p>
          <a:p>
            <a:pPr lvl="1">
              <a:lnSpc>
                <a:spcPct val="100000"/>
              </a:lnSpc>
            </a:pPr>
            <a:r>
              <a:rPr lang="en-US" altLang="en-US" sz="2800" b="1" dirty="0"/>
              <a:t>Identify projects to be eligible for funding</a:t>
            </a:r>
          </a:p>
          <a:p>
            <a:pPr lvl="1">
              <a:lnSpc>
                <a:spcPct val="100000"/>
              </a:lnSpc>
            </a:pPr>
            <a:r>
              <a:rPr lang="en-US" altLang="en-US" sz="2800" b="1" dirty="0"/>
              <a:t>Coordinate and participate in the public input process</a:t>
            </a:r>
          </a:p>
          <a:p>
            <a:pPr lvl="1">
              <a:lnSpc>
                <a:spcPct val="100000"/>
              </a:lnSpc>
            </a:pPr>
            <a:r>
              <a:rPr lang="en-US" altLang="en-US" sz="2800" b="1" dirty="0"/>
              <a:t>Coordinate the formal adoption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Four Phases of Emergency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1961"/>
            <a:ext cx="10515600" cy="469650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Preparedness</a:t>
            </a:r>
          </a:p>
          <a:p>
            <a:pPr lvl="1"/>
            <a:r>
              <a:rPr lang="en-US" b="1" dirty="0"/>
              <a:t>Increases a community’s ability to respond when a disaster occurs</a:t>
            </a:r>
          </a:p>
          <a:p>
            <a:pPr lvl="1"/>
            <a:r>
              <a:rPr lang="en-US" b="1" dirty="0"/>
              <a:t>NIMS: “a continuous cycle of planning, organizing, training, equipping, exercising, evaluating, and taking corrective action in an effort to ensure effective coordination during incident response.”</a:t>
            </a:r>
          </a:p>
          <a:p>
            <a:r>
              <a:rPr lang="en-US" b="1" dirty="0"/>
              <a:t>Response</a:t>
            </a:r>
          </a:p>
          <a:p>
            <a:pPr lvl="1"/>
            <a:r>
              <a:rPr lang="en-US" b="1" dirty="0"/>
              <a:t>Response actions carried out immediately before, during, and after a hazard impact are aimed at saving lives, reducing economic losses, alleviating suffering, and limiting unfavorable outcomes </a:t>
            </a:r>
          </a:p>
          <a:p>
            <a:r>
              <a:rPr lang="en-US" b="1" dirty="0"/>
              <a:t>Recovery</a:t>
            </a:r>
          </a:p>
          <a:p>
            <a:pPr lvl="1"/>
            <a:r>
              <a:rPr lang="en-US" b="1" dirty="0"/>
              <a:t>Actions taken to return a community’s systems and activities to normal</a:t>
            </a:r>
          </a:p>
          <a:p>
            <a:pPr lvl="1"/>
            <a:r>
              <a:rPr lang="en-US" b="1" dirty="0"/>
              <a:t>Restoration of services/repair of physical, social and economic damages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Local Hazard Mitigation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2020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1660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Hazards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2931" y="1275859"/>
            <a:ext cx="5656869" cy="489666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Aquatic: quagga mussel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/>
              <a:t>Climate Change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/>
              <a:t>Dam Failure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/>
              <a:t>Drought and Water Shortage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/>
              <a:t>Earthquake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/>
              <a:t>Flood: 100/500–year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/>
              <a:t>Flood: Localized/Stormwater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/>
              <a:t>Hazardous Materials Transportation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10250" y="1204478"/>
            <a:ext cx="6552513" cy="503942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Landslide, Mud, and Debris Flows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/>
              <a:t>Levee Failure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/>
              <a:t>Seiche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/>
              <a:t>Severe Weather: Extreme Cold and Freeze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/>
              <a:t>Severe Weather: Extreme Heat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/>
              <a:t>Severe Weather: Heavy Rains and Storms (winds, hail, lightning)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/>
              <a:t>Severe Weather: High Winds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/>
              <a:t>Volcanic and Geothermal Gases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Wildfire</a:t>
            </a:r>
            <a:endParaRPr lang="en-US" sz="9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Local Hazard Mitigation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4541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23007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Project Schedule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49014" y="941882"/>
            <a:ext cx="11143593" cy="5568075"/>
          </a:xfrm>
        </p:spPr>
        <p:txBody>
          <a:bodyPr>
            <a:normAutofit/>
          </a:bodyPr>
          <a:lstStyle/>
          <a:p>
            <a:r>
              <a:rPr lang="en-US" b="1" dirty="0"/>
              <a:t>September 2018 – Project Kickoff Meetings (HMPC and Public)</a:t>
            </a:r>
          </a:p>
          <a:p>
            <a:r>
              <a:rPr lang="en-US" b="1" dirty="0"/>
              <a:t>November/December 2019 – Risk Assessment Meeting</a:t>
            </a:r>
          </a:p>
          <a:p>
            <a:r>
              <a:rPr lang="en-US" b="1" dirty="0"/>
              <a:t>January 2019 – Mitigation Strategy Meetings</a:t>
            </a:r>
          </a:p>
          <a:p>
            <a:r>
              <a:rPr lang="en-US" b="1" dirty="0"/>
              <a:t>February 2019 – HMPC Review Draft</a:t>
            </a:r>
          </a:p>
          <a:p>
            <a:r>
              <a:rPr lang="en-US" b="1" dirty="0"/>
              <a:t>March 2019 – Public Review Draft</a:t>
            </a:r>
          </a:p>
          <a:p>
            <a:r>
              <a:rPr lang="en-US" b="1" dirty="0"/>
              <a:t>April 2019 – Final HMPC and Public Meetings</a:t>
            </a:r>
          </a:p>
          <a:p>
            <a:r>
              <a:rPr lang="en-US" b="1" dirty="0"/>
              <a:t>April 2019 – Plan Submittal to Cal OES/FEMA</a:t>
            </a:r>
          </a:p>
          <a:p>
            <a:r>
              <a:rPr lang="en-US" b="1" dirty="0"/>
              <a:t>??? – FEMA APA Letter</a:t>
            </a:r>
          </a:p>
          <a:p>
            <a:r>
              <a:rPr lang="en-US" b="1" dirty="0"/>
              <a:t>??? – District Adoption</a:t>
            </a:r>
          </a:p>
          <a:p>
            <a:r>
              <a:rPr lang="en-US" b="1" dirty="0"/>
              <a:t>??? – Final FEMA Approval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Local Hazard Mitigation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459157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885" y="701672"/>
            <a:ext cx="9782629" cy="2457652"/>
          </a:xfrm>
        </p:spPr>
        <p:txBody>
          <a:bodyPr>
            <a:normAutofit/>
          </a:bodyPr>
          <a:lstStyle/>
          <a:p>
            <a:r>
              <a:rPr lang="en-US" sz="4800" b="1" dirty="0"/>
              <a:t>Hidden Valley Lake CSD, California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60913"/>
            <a:ext cx="9347200" cy="945927"/>
          </a:xfrm>
        </p:spPr>
        <p:txBody>
          <a:bodyPr>
            <a:normAutofit fontScale="55000" lnSpcReduction="20000"/>
          </a:bodyPr>
          <a:lstStyle/>
          <a:p>
            <a:endParaRPr lang="en-US" sz="3600" b="1" dirty="0"/>
          </a:p>
          <a:p>
            <a:r>
              <a:rPr lang="en-US" sz="6500" b="1" dirty="0"/>
              <a:t>Local Hazard Mitigation Planning Project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Local Hazard Mitigation Planning Process</a:t>
            </a:r>
          </a:p>
        </p:txBody>
      </p:sp>
      <p:sp>
        <p:nvSpPr>
          <p:cNvPr id="6" name="Rectangle 5"/>
          <p:cNvSpPr/>
          <p:nvPr/>
        </p:nvSpPr>
        <p:spPr>
          <a:xfrm rot="20266962">
            <a:off x="127968" y="1210299"/>
            <a:ext cx="38779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</a:rPr>
              <a:t>Thank you!</a:t>
            </a:r>
          </a:p>
        </p:txBody>
      </p:sp>
      <p:pic>
        <p:nvPicPr>
          <p:cNvPr id="7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211187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www.blm.gov/style/medialib/blm/ca/images/surprise/fire_program.Par.b4eedc60.Image.400.266.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4223204"/>
            <a:ext cx="2324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http://media.spundge.com.s3.amazonaws.com/users/9fe9ee341c7a11e3a0cd12313d1739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9" y="4245659"/>
            <a:ext cx="2332037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http://i.imwx.com/web/multimedia/images/blog/tornado_lightn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7" y="4258359"/>
            <a:ext cx="228282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28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Hazard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Mitigation defined: Any SUSTAINED action taken to reduce or eliminate long-term risk to human life and property from hazards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pic>
        <p:nvPicPr>
          <p:cNvPr id="6" name="Picture 2052" descr="Emcyc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02" y="3040177"/>
            <a:ext cx="37655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57800" y="354283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800" b="1" dirty="0">
                <a:solidFill>
                  <a:srgbClr val="FFFFFF"/>
                </a:solidFill>
              </a:rPr>
              <a:t>Effective mitigation efforts can break the cycle of disaster damage, reconstruction, and repeated damage</a:t>
            </a:r>
          </a:p>
        </p:txBody>
      </p:sp>
    </p:spTree>
    <p:extLst>
      <p:ext uri="{BB962C8B-B14F-4D97-AF65-F5344CB8AC3E}">
        <p14:creationId xmlns:p14="http://schemas.microsoft.com/office/powerpoint/2010/main" val="393157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Hazard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690688"/>
            <a:ext cx="10874829" cy="4486275"/>
          </a:xfrm>
        </p:spPr>
        <p:txBody>
          <a:bodyPr>
            <a:normAutofit/>
          </a:bodyPr>
          <a:lstStyle/>
          <a:p>
            <a:pPr lvl="1"/>
            <a:r>
              <a:rPr lang="en-US" sz="2800" b="1" dirty="0"/>
              <a:t>Measures that reduce the chance of an emergency happening, or reduce the damaging effects of unavoidable emergencies</a:t>
            </a:r>
          </a:p>
          <a:p>
            <a:pPr lvl="1"/>
            <a:r>
              <a:rPr lang="en-US" sz="2800" b="1" dirty="0"/>
              <a:t>Reduces loss of life, property damage, and economic hardship</a:t>
            </a:r>
          </a:p>
          <a:p>
            <a:pPr lvl="1"/>
            <a:r>
              <a:rPr lang="en-US" sz="2800" b="1" dirty="0"/>
              <a:t>Increases communication and cooperation within the community through the planning process</a:t>
            </a:r>
          </a:p>
          <a:p>
            <a:pPr lvl="1"/>
            <a:r>
              <a:rPr lang="en-US" sz="2800" b="1" dirty="0"/>
              <a:t>Allows communities to minimize post-</a:t>
            </a:r>
            <a:br>
              <a:rPr lang="en-US" sz="2800" b="1" dirty="0"/>
            </a:br>
            <a:r>
              <a:rPr lang="en-US" sz="2800" b="1" dirty="0"/>
              <a:t>disaster disruptions and recover more rapidly</a:t>
            </a:r>
          </a:p>
          <a:p>
            <a:pPr lvl="1"/>
            <a:r>
              <a:rPr lang="en-US" sz="2800" b="1" dirty="0"/>
              <a:t>Long-term fix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pic>
        <p:nvPicPr>
          <p:cNvPr id="6" name="Picture 3" descr="http://cdn.ttgtmedia.com/rms/security/sSec-Granneman_FEMA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28" y="3472221"/>
            <a:ext cx="2799447" cy="256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Why Hazard Mitigation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14" y="1825625"/>
            <a:ext cx="10729686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More hazards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More people living in hazard-prone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More disaster declarations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Increasing costs of disaster response </a:t>
            </a:r>
            <a:br>
              <a:rPr lang="en-US" b="1" dirty="0"/>
            </a:br>
            <a:r>
              <a:rPr lang="en-US" b="1" dirty="0"/>
              <a:t>and recovery is unmanageable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pic>
        <p:nvPicPr>
          <p:cNvPr id="6" name="Picture 4" descr="Lineman repairing downed power 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6" y="1517093"/>
            <a:ext cx="2122714" cy="289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ire Crew Responding in a boat to save victims of a fl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39" y="3793593"/>
            <a:ext cx="3338636" cy="247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23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Hazard Mitigation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5401"/>
            <a:ext cx="10515600" cy="4486275"/>
          </a:xfrm>
        </p:spPr>
        <p:txBody>
          <a:bodyPr/>
          <a:lstStyle/>
          <a:p>
            <a:r>
              <a:rPr lang="en-US" b="1" dirty="0"/>
              <a:t>Disaster Mitigation Act of 2000</a:t>
            </a:r>
          </a:p>
          <a:p>
            <a:pPr lvl="1"/>
            <a:r>
              <a:rPr lang="en-US" sz="2600" b="1" dirty="0"/>
              <a:t>Continued eligibility for mitigation funds, pre- and post- disaster </a:t>
            </a:r>
          </a:p>
          <a:p>
            <a:pPr lvl="1"/>
            <a:r>
              <a:rPr lang="en-US" sz="2600" b="1" dirty="0"/>
              <a:t>Guide mitigation activities in a coordinated &amp; economic manner</a:t>
            </a:r>
          </a:p>
          <a:p>
            <a:pPr lvl="1"/>
            <a:r>
              <a:rPr lang="en-US" sz="2600" b="1" dirty="0"/>
              <a:t>Incorporate into other existing planning mechanisms</a:t>
            </a:r>
          </a:p>
          <a:p>
            <a:pPr lvl="1"/>
            <a:r>
              <a:rPr lang="en-US" sz="2600" b="1" dirty="0"/>
              <a:t>Future Development: plan and build wisely</a:t>
            </a:r>
          </a:p>
          <a:p>
            <a:pPr lvl="1"/>
            <a:r>
              <a:rPr lang="en-US" sz="2600" b="1" dirty="0"/>
              <a:t>Reduce losses</a:t>
            </a:r>
          </a:p>
          <a:p>
            <a:pPr lvl="1"/>
            <a:r>
              <a:rPr lang="en-US" sz="2600" b="1" dirty="0"/>
              <a:t>Make community more disaster resistant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Local Hazard Mitigation Planning Process</a:t>
            </a:r>
          </a:p>
        </p:txBody>
      </p:sp>
      <p:pic>
        <p:nvPicPr>
          <p:cNvPr id="6" name="Picture 7" descr="Image result for hazard mitigation planni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18" y="3445256"/>
            <a:ext cx="2592687" cy="25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5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Hazard Mitigation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0133"/>
            <a:ext cx="10515600" cy="4686830"/>
          </a:xfrm>
        </p:spPr>
        <p:txBody>
          <a:bodyPr/>
          <a:lstStyle/>
          <a:p>
            <a:r>
              <a:rPr lang="en-US" b="1" dirty="0"/>
              <a:t>Local Hazard Mitigation Plan</a:t>
            </a:r>
          </a:p>
          <a:p>
            <a:pPr marL="914400" lvl="1" indent="-457200"/>
            <a:r>
              <a:rPr lang="en-US" b="1" dirty="0"/>
              <a:t>a single or multi-jurisdictional planning document that identifies and profiles specific hazard risks &amp; vulnerabilities and then addresses &amp; prioritizes potential mitigation projects that can reduce those specific risks and vulnerabilities. </a:t>
            </a:r>
          </a:p>
          <a:p>
            <a:pPr marL="914400" lvl="1" indent="-45720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Local Hazard Mitigation Planning Process</a:t>
            </a:r>
            <a:endParaRPr lang="en-US" dirty="0"/>
          </a:p>
        </p:txBody>
      </p:sp>
      <p:pic>
        <p:nvPicPr>
          <p:cNvPr id="1028" name="Picture 4" descr="http://www.fire.ca.gov/fire_prevention/fhsz_maps/fhsz_images/fhszl_map.17_thumb.jpg">
            <a:extLst>
              <a:ext uri="{FF2B5EF4-FFF2-40B4-BE49-F238E27FC236}">
                <a16:creationId xmlns:a16="http://schemas.microsoft.com/office/drawing/2014/main" id="{9C6060C2-CD74-462B-85BB-ABD0A205B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99387"/>
            <a:ext cx="2578705" cy="355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view of a mountain&#10;&#10;Description automatically generated">
            <a:extLst>
              <a:ext uri="{FF2B5EF4-FFF2-40B4-BE49-F238E27FC236}">
                <a16:creationId xmlns:a16="http://schemas.microsoft.com/office/drawing/2014/main" id="{6E50361E-8223-4497-BBCF-41E8E16CC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57" y="3299581"/>
            <a:ext cx="4728052" cy="3014133"/>
          </a:xfrm>
          <a:prstGeom prst="rect">
            <a:avLst/>
          </a:prstGeom>
        </p:spPr>
      </p:pic>
      <p:pic>
        <p:nvPicPr>
          <p:cNvPr id="11" name="Picture 10" descr="A body of water&#10;&#10;Description automatically generated">
            <a:extLst>
              <a:ext uri="{FF2B5EF4-FFF2-40B4-BE49-F238E27FC236}">
                <a16:creationId xmlns:a16="http://schemas.microsoft.com/office/drawing/2014/main" id="{83CB603B-8D4F-42CB-93DB-D225FA0B8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909" y="3062402"/>
            <a:ext cx="2743199" cy="365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7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9657" y="365125"/>
            <a:ext cx="11829143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/>
              <a:t>FEMA’s 4-Phase-10 Step DMA/CRS Planning Process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/>
              <a:t>Phase I: Organize Resources</a:t>
            </a:r>
          </a:p>
          <a:p>
            <a:pPr marL="109538"/>
            <a:r>
              <a:rPr lang="en-US" b="1" dirty="0"/>
              <a:t>1) Get organized</a:t>
            </a:r>
          </a:p>
          <a:p>
            <a:pPr marL="109538"/>
            <a:r>
              <a:rPr lang="en-US" b="1" dirty="0"/>
              <a:t>2) Plan for public involvement</a:t>
            </a:r>
          </a:p>
          <a:p>
            <a:pPr marL="463550" indent="-354013"/>
            <a:r>
              <a:rPr lang="en-US" b="1" dirty="0"/>
              <a:t>3) Coordinate with other departments and agencies</a:t>
            </a:r>
          </a:p>
          <a:p>
            <a:endParaRPr lang="en-US" dirty="0"/>
          </a:p>
          <a:p>
            <a:r>
              <a:rPr lang="en-US" sz="3000" b="1" dirty="0"/>
              <a:t>Phase II: Risk Assessment</a:t>
            </a:r>
          </a:p>
          <a:p>
            <a:pPr indent="109538"/>
            <a:r>
              <a:rPr lang="en-US" b="1" dirty="0"/>
              <a:t>4) Identify the hazard(s)</a:t>
            </a:r>
          </a:p>
          <a:p>
            <a:pPr indent="109538"/>
            <a:r>
              <a:rPr lang="en-US" b="1" dirty="0"/>
              <a:t>5) Assess the risks</a:t>
            </a:r>
          </a:p>
          <a:p>
            <a:pPr indent="109538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/>
              <a:t>Phase III: Mitigation Strategy </a:t>
            </a:r>
          </a:p>
          <a:p>
            <a:pPr marL="109538"/>
            <a:r>
              <a:rPr lang="en-US" b="1" dirty="0"/>
              <a:t>6) Set planning goals</a:t>
            </a:r>
          </a:p>
          <a:p>
            <a:pPr marL="109538"/>
            <a:r>
              <a:rPr lang="en-US" b="1" dirty="0"/>
              <a:t>7) Review mitigation alternatives</a:t>
            </a:r>
          </a:p>
          <a:p>
            <a:pPr marL="109538"/>
            <a:r>
              <a:rPr lang="en-US" b="1" dirty="0"/>
              <a:t>8) Draft and action plan</a:t>
            </a:r>
          </a:p>
          <a:p>
            <a:endParaRPr lang="en-US" dirty="0"/>
          </a:p>
          <a:p>
            <a:r>
              <a:rPr lang="en-US" sz="3000" b="1" dirty="0"/>
              <a:t>Phase IV: Adoption and Implementation</a:t>
            </a:r>
          </a:p>
          <a:p>
            <a:pPr marL="633413" indent="-523875"/>
            <a:r>
              <a:rPr lang="en-US" b="1" dirty="0"/>
              <a:t>9) Adopt the plan</a:t>
            </a:r>
          </a:p>
          <a:p>
            <a:pPr marL="633413" indent="-523875"/>
            <a:r>
              <a:rPr lang="en-US" b="1" dirty="0"/>
              <a:t>10) Implement the plan, evaluate its worth, and revise as needed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Hidden Valley Lake 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Local Hazard Mitigation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117340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94473"/>
      </a:dk1>
      <a:lt1>
        <a:srgbClr val="30662B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2F0EDA8E6114F897781AA2E32521C" ma:contentTypeVersion="0" ma:contentTypeDescription="Create a new document." ma:contentTypeScope="" ma:versionID="db2afecfde76591b8b0d4196993add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8170da102e38ee6aec1a84ae62c20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82A6A4-1CFD-4C9F-BB71-4502A3CD6C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50AD64-9D9E-4688-8EA1-F808E51E23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33AA396-8C38-4577-9698-4D87C88A047F}">
  <ds:schemaRefs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1746</Words>
  <Application>Microsoft Office PowerPoint</Application>
  <PresentationFormat>Widescreen</PresentationFormat>
  <Paragraphs>322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Garamond</vt:lpstr>
      <vt:lpstr>Office Theme</vt:lpstr>
      <vt:lpstr>Hidden Valley Lake  Community Services District</vt:lpstr>
      <vt:lpstr>Four Phases of Emergency Management</vt:lpstr>
      <vt:lpstr>Four Phases of Emergency Management</vt:lpstr>
      <vt:lpstr>Hazard Mitigation</vt:lpstr>
      <vt:lpstr>Hazard Mitigation</vt:lpstr>
      <vt:lpstr>Why Hazard Mitigation?</vt:lpstr>
      <vt:lpstr>Hazard Mitigation Planning</vt:lpstr>
      <vt:lpstr>Hazard Mitigation Planning</vt:lpstr>
      <vt:lpstr>FEMA’s 4-Phase-10 Step DMA/CRS Planning Process</vt:lpstr>
      <vt:lpstr>Phase I: Organize Resources</vt:lpstr>
      <vt:lpstr>1) Get Organized – To Prepare the Plan</vt:lpstr>
      <vt:lpstr>2) Plan for Public Involvement – Options</vt:lpstr>
      <vt:lpstr>3) Coordinate with Other Departments &amp; Agencies</vt:lpstr>
      <vt:lpstr>Phase II: Risk Assessment</vt:lpstr>
      <vt:lpstr>4) Hazard Identification &amp; Profiles – What Can Happen Here?</vt:lpstr>
      <vt:lpstr>5) Vulnerability Assessment – What will be affected?</vt:lpstr>
      <vt:lpstr>Capability Assessment</vt:lpstr>
      <vt:lpstr>Phase III: Develop a Mitigation Plan</vt:lpstr>
      <vt:lpstr>6) Set Planning Goals – Using the risk assessment</vt:lpstr>
      <vt:lpstr>7) Review Mitigation Action Alternatives</vt:lpstr>
      <vt:lpstr>Hazard Mitigation Strategies</vt:lpstr>
      <vt:lpstr>Hazard Mitigation: Flood</vt:lpstr>
      <vt:lpstr>Hazard Mitigation: Wildfire</vt:lpstr>
      <vt:lpstr>Hazard Mitigation: Earthquake</vt:lpstr>
      <vt:lpstr>Hazard Mitigation Strategies</vt:lpstr>
      <vt:lpstr>Review of Mitigation Alternatives –  Criteria for selecting mitigation measures</vt:lpstr>
      <vt:lpstr>Phase IV: Adopt and Implement the Plan</vt:lpstr>
      <vt:lpstr>Hidden Valley Lake CSD LHMP 2019</vt:lpstr>
      <vt:lpstr>The Role of the Hazard Mitigation Planning Committee/Steering Committee</vt:lpstr>
      <vt:lpstr>The Hazards</vt:lpstr>
      <vt:lpstr>Project Schedule</vt:lpstr>
      <vt:lpstr>Hidden Valley Lake CSD, California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Valley Lake  Community Services District</dc:title>
  <dc:creator>Chris Morrison</dc:creator>
  <cp:lastModifiedBy>Jeanine Foster</cp:lastModifiedBy>
  <cp:revision>3</cp:revision>
  <dcterms:created xsi:type="dcterms:W3CDTF">2019-09-05T14:19:08Z</dcterms:created>
  <dcterms:modified xsi:type="dcterms:W3CDTF">2019-09-05T20:04:38Z</dcterms:modified>
</cp:coreProperties>
</file>